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2918400" cy="219456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40" d="100"/>
          <a:sy n="40" d="100"/>
        </p:scale>
        <p:origin x="224" y="-56"/>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12/11/19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12/11/19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235061" tIns="117531" rIns="235061" bIns="117531" rtlCol="0" anchor="ctr">
            <a:normAutofit/>
          </a:bodyPr>
          <a:lstStyle/>
          <a:p>
            <a:r>
              <a:rPr lang="en-US" dirty="0"/>
              <a:t>Click to edit Master title style</a:t>
            </a:r>
          </a:p>
        </p:txBody>
      </p:sp>
      <p:sp>
        <p:nvSpPr>
          <p:cNvPr id="3" name="Text Placeholder 2"/>
          <p:cNvSpPr>
            <a:spLocks noGrp="1"/>
          </p:cNvSpPr>
          <p:nvPr>
            <p:ph type="body" idx="1"/>
          </p:nvPr>
        </p:nvSpPr>
        <p:spPr>
          <a:xfrm>
            <a:off x="1645920" y="5120643"/>
            <a:ext cx="29626560" cy="14483082"/>
          </a:xfrm>
          <a:prstGeom prst="rect">
            <a:avLst/>
          </a:prstGeom>
        </p:spPr>
        <p:txBody>
          <a:bodyPr vert="horz" lIns="235061" tIns="117531" rIns="235061" bIns="1175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235061" tIns="117531" rIns="235061" bIns="117531" rtlCol="0" anchor="ctr"/>
          <a:lstStyle>
            <a:lvl1pPr algn="l">
              <a:defRPr sz="3200">
                <a:solidFill>
                  <a:schemeClr val="tx1">
                    <a:tint val="75000"/>
                  </a:schemeClr>
                </a:solidFill>
              </a:defRPr>
            </a:lvl1pPr>
          </a:lstStyle>
          <a:p>
            <a:fld id="{985D6BDF-9D0E-4E2B-85B8-D8F4790360C9}" type="datetimeFigureOut">
              <a:rPr lang="en-US" smtClean="0"/>
              <a:t>12/11/19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235061" tIns="117531" rIns="235061" bIns="117531" rtlCol="0" anchor="ctr"/>
          <a:lstStyle>
            <a:lvl1pPr algn="ctr">
              <a:defRPr sz="3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235061" tIns="117531" rIns="235061" bIns="117531" rtlCol="0" anchor="ctr"/>
          <a:lstStyle>
            <a:lvl1pPr algn="r">
              <a:defRPr sz="32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350606" rtl="0" eaLnBrk="1" latinLnBrk="0" hangingPunct="1">
        <a:spcBef>
          <a:spcPct val="0"/>
        </a:spcBef>
        <a:buNone/>
        <a:defRPr sz="4200" kern="1200">
          <a:solidFill>
            <a:schemeClr val="tx1"/>
          </a:solidFill>
          <a:latin typeface="+mj-lt"/>
          <a:ea typeface="+mj-ea"/>
          <a:cs typeface="+mj-cs"/>
        </a:defRPr>
      </a:lvl1pPr>
    </p:titleStyle>
    <p:bodyStyle>
      <a:lvl1pPr marL="24485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1pPr>
      <a:lvl2pPr marL="48970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3456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97941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22427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6464169"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39472"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4776"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0078"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7" Type="http://schemas.openxmlformats.org/officeDocument/2006/relationships/image" Target="../media/image8.png"/><Relationship Id="rId2" Type="http://schemas.openxmlformats.org/officeDocument/2006/relationships/image" Target="../media/image3.jp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5" Type="http://schemas.openxmlformats.org/officeDocument/2006/relationships/image" Target="../media/image6.tiff"/><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8" Type="http://schemas.openxmlformats.org/officeDocument/2006/relationships/image" Target="../media/image9.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accent3">
                    <a:lumMod val="20000"/>
                    <a:lumOff val="80000"/>
                  </a:schemeClr>
                </a:solidFill>
                <a:latin typeface="+mn-lt"/>
              </a:rPr>
              <a:t>COMP 576 Intro to Deep Learning Final Project - Artificial Art</a:t>
            </a:r>
          </a:p>
        </p:txBody>
      </p:sp>
      <p:sp>
        <p:nvSpPr>
          <p:cNvPr id="5" name="Text Box 123"/>
          <p:cNvSpPr txBox="1">
            <a:spLocks noChangeArrowheads="1"/>
          </p:cNvSpPr>
          <p:nvPr/>
        </p:nvSpPr>
        <p:spPr bwMode="auto">
          <a:xfrm>
            <a:off x="4114800" y="1415920"/>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accent3">
                    <a:lumMod val="20000"/>
                    <a:lumOff val="80000"/>
                  </a:schemeClr>
                </a:solidFill>
                <a:latin typeface="+mn-lt"/>
              </a:rPr>
              <a:t>Jonathan Cai (jmc31), Skylar Xu (yx48)</a:t>
            </a:r>
            <a:endParaRPr lang="en-US" sz="2800" baseline="30000" dirty="0">
              <a:solidFill>
                <a:schemeClr val="accent3">
                  <a:lumMod val="20000"/>
                  <a:lumOff val="80000"/>
                </a:schemeClr>
              </a:solidFill>
              <a:latin typeface="+mn-lt"/>
            </a:endParaRPr>
          </a:p>
          <a:p>
            <a:pPr algn="ctr" eaLnBrk="1" hangingPunct="1"/>
            <a:r>
              <a:rPr lang="en-US" sz="2800" dirty="0">
                <a:solidFill>
                  <a:schemeClr val="accent3">
                    <a:lumMod val="20000"/>
                    <a:lumOff val="80000"/>
                  </a:schemeClr>
                </a:solidFill>
                <a:latin typeface="+mn-lt"/>
              </a:rPr>
              <a:t>Rice University, Computer Science Department</a:t>
            </a:r>
          </a:p>
        </p:txBody>
      </p:sp>
      <p:sp>
        <p:nvSpPr>
          <p:cNvPr id="24" name="TextBox 23"/>
          <p:cNvSpPr txBox="1"/>
          <p:nvPr/>
        </p:nvSpPr>
        <p:spPr>
          <a:xfrm>
            <a:off x="1280162" y="20025361"/>
            <a:ext cx="2509815" cy="1280556"/>
          </a:xfrm>
          <a:prstGeom prst="rect">
            <a:avLst/>
          </a:prstGeom>
          <a:solidFill>
            <a:schemeClr val="accent1">
              <a:lumMod val="40000"/>
              <a:lumOff val="60000"/>
            </a:schemeClr>
          </a:solidFill>
        </p:spPr>
        <p:txBody>
          <a:bodyPr wrap="none" lIns="48971" tIns="24486" rIns="48971" bIns="24486" rtlCol="0">
            <a:spAutoFit/>
          </a:bodyPr>
          <a:lstStyle/>
          <a:p>
            <a:r>
              <a:rPr lang="en-US" sz="2000" b="1" dirty="0"/>
              <a:t>Jonathan Cai</a:t>
            </a:r>
          </a:p>
          <a:p>
            <a:r>
              <a:rPr lang="en-US" sz="2000" dirty="0"/>
              <a:t>Email: jmc31@rice.edu</a:t>
            </a:r>
          </a:p>
          <a:p>
            <a:r>
              <a:rPr lang="en-US" sz="2000" b="1" dirty="0"/>
              <a:t>Skylar Xu</a:t>
            </a:r>
          </a:p>
          <a:p>
            <a:r>
              <a:rPr lang="en-US" sz="2000" dirty="0"/>
              <a:t>Email: yx48@rice.edu</a:t>
            </a:r>
          </a:p>
        </p:txBody>
      </p:sp>
      <p:sp>
        <p:nvSpPr>
          <p:cNvPr id="25" name="TextBox 24"/>
          <p:cNvSpPr txBox="1"/>
          <p:nvPr/>
        </p:nvSpPr>
        <p:spPr>
          <a:xfrm>
            <a:off x="1280161" y="19431001"/>
            <a:ext cx="1450230" cy="557282"/>
          </a:xfrm>
          <a:prstGeom prst="rect">
            <a:avLst/>
          </a:prstGeom>
          <a:noFill/>
        </p:spPr>
        <p:txBody>
          <a:bodyPr wrap="none" lIns="48971" tIns="24486" rIns="48971" bIns="24486" rtlCol="0">
            <a:spAutoFit/>
          </a:bodyPr>
          <a:lstStyle/>
          <a:p>
            <a:r>
              <a:rPr lang="en-US" sz="3200" b="1" dirty="0"/>
              <a:t>Contact</a:t>
            </a:r>
          </a:p>
        </p:txBody>
      </p:sp>
      <p:sp>
        <p:nvSpPr>
          <p:cNvPr id="26" name="TextBox 25"/>
          <p:cNvSpPr txBox="1"/>
          <p:nvPr/>
        </p:nvSpPr>
        <p:spPr>
          <a:xfrm>
            <a:off x="16459200" y="20025359"/>
            <a:ext cx="14630400" cy="1463040"/>
          </a:xfrm>
          <a:prstGeom prst="rect">
            <a:avLst/>
          </a:prstGeom>
          <a:noFill/>
        </p:spPr>
        <p:txBody>
          <a:bodyPr wrap="square" lIns="48971" tIns="48971" rIns="48971" bIns="48971" numCol="1" spcCol="244855" rtlCol="0">
            <a:noAutofit/>
          </a:bodyPr>
          <a:lstStyle/>
          <a:p>
            <a:r>
              <a:rPr lang="en-US" sz="1200" dirty="0"/>
              <a:t>1. </a:t>
            </a:r>
            <a:r>
              <a:rPr lang="en-US" sz="1200" dirty="0" err="1"/>
              <a:t>Elgammel</a:t>
            </a:r>
            <a:r>
              <a:rPr lang="en-US" sz="1200" dirty="0"/>
              <a:t> et. al., “CAN: Creative Adversarial Networks, Generating "Art" by Learning About Styles and Deviating from Style Norms” arXiv:1706.07068 [cs], Jun. 2017.</a:t>
            </a:r>
          </a:p>
          <a:p>
            <a:r>
              <a:rPr lang="en-US" sz="1200" dirty="0"/>
              <a:t>2. Goodfellow et. al., “Generative Adversarial Nets” arXiv:1406.2661 [cs], Jun. 2014.</a:t>
            </a:r>
          </a:p>
          <a:p>
            <a:r>
              <a:rPr lang="en-US" sz="1200" dirty="0"/>
              <a:t>3. B, Nikhil. “Image Data Pre-Processing for Neural Networks.” Medium, Becoming Human: Artificial Intelligence Magazine, 18 Jan. 2019, https://</a:t>
            </a:r>
            <a:r>
              <a:rPr lang="en-US" sz="1200" dirty="0" err="1"/>
              <a:t>becominghuman.ai</a:t>
            </a:r>
            <a:r>
              <a:rPr lang="en-US" sz="1200" dirty="0"/>
              <a:t>/image-data-pre-processing-for-neural-networks-498289068258.</a:t>
            </a:r>
          </a:p>
          <a:p>
            <a:r>
              <a:rPr lang="en-US" sz="1200" dirty="0"/>
              <a:t>4. </a:t>
            </a:r>
            <a:r>
              <a:rPr lang="en-US" sz="1200" dirty="0" err="1"/>
              <a:t>Audigier</a:t>
            </a:r>
            <a:r>
              <a:rPr lang="en-US" sz="1200" dirty="0"/>
              <a:t>, Benoit. “</a:t>
            </a:r>
            <a:r>
              <a:rPr lang="en-US" sz="1200" dirty="0" err="1"/>
              <a:t>NoArtist</a:t>
            </a:r>
            <a:r>
              <a:rPr lang="en-US" sz="1200" dirty="0"/>
              <a:t>: Generating Art with Artificial Intelligence. Can AI Create a Piece of Art?” Medium, Medium, 8 Mar. 2019, https://</a:t>
            </a:r>
            <a:r>
              <a:rPr lang="en-US" sz="1200" dirty="0" err="1"/>
              <a:t>medium.com</a:t>
            </a:r>
            <a:r>
              <a:rPr lang="en-US" sz="1200" dirty="0"/>
              <a:t>/@</a:t>
            </a:r>
            <a:r>
              <a:rPr lang="en-US" sz="1200" dirty="0" err="1"/>
              <a:t>benoit.audigier</a:t>
            </a:r>
            <a:r>
              <a:rPr lang="en-US" sz="1200" dirty="0"/>
              <a:t>/noartist-generating-art-with-artificial-intelligence-can-ai-create-a-piece-of-art-e87695c6d2b5.</a:t>
            </a:r>
          </a:p>
          <a:p>
            <a:r>
              <a:rPr lang="en-US" sz="1200" dirty="0"/>
              <a:t>5. Brownlee, Jason. “How to Develop a GAN to Generate CIFAR10 Small Color Photographs.” Machine Learning Mastery, 24 July 2019, https://</a:t>
            </a:r>
            <a:r>
              <a:rPr lang="en-US" sz="1200" dirty="0" err="1"/>
              <a:t>machinelearningmastery.com</a:t>
            </a:r>
            <a:r>
              <a:rPr lang="en-US" sz="1200" dirty="0"/>
              <a:t>/how-to-develop-a-generative-adversarial-network-for-a-cifar-10-small-object-photographs-from-scratch/.</a:t>
            </a:r>
          </a:p>
          <a:p>
            <a:br>
              <a:rPr lang="en-US" sz="1200" dirty="0"/>
            </a:br>
            <a:endParaRPr lang="en-US" sz="1200" dirty="0"/>
          </a:p>
        </p:txBody>
      </p:sp>
      <p:sp>
        <p:nvSpPr>
          <p:cNvPr id="27" name="TextBox 26"/>
          <p:cNvSpPr txBox="1"/>
          <p:nvPr/>
        </p:nvSpPr>
        <p:spPr>
          <a:xfrm>
            <a:off x="16459202" y="19431001"/>
            <a:ext cx="2026670" cy="557282"/>
          </a:xfrm>
          <a:prstGeom prst="rect">
            <a:avLst/>
          </a:prstGeom>
          <a:noFill/>
        </p:spPr>
        <p:txBody>
          <a:bodyPr wrap="none" lIns="48971" tIns="24486" rIns="48971" bIns="24486" rtlCol="0">
            <a:spAutoFit/>
          </a:bodyPr>
          <a:lstStyle/>
          <a:p>
            <a:r>
              <a:rPr lang="en-US" sz="3200" b="1" dirty="0"/>
              <a:t>References</a:t>
            </a:r>
          </a:p>
        </p:txBody>
      </p:sp>
      <p:sp>
        <p:nvSpPr>
          <p:cNvPr id="10" name="Text Box 189"/>
          <p:cNvSpPr txBox="1">
            <a:spLocks noChangeArrowheads="1"/>
          </p:cNvSpPr>
          <p:nvPr/>
        </p:nvSpPr>
        <p:spPr bwMode="auto">
          <a:xfrm>
            <a:off x="1097280" y="3634035"/>
            <a:ext cx="9875520" cy="1736680"/>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mj-lt"/>
              </a:rPr>
              <a:t>We attempt to replicate studies that have generated art by using Generative Adversarial Networks (GANs), simulating a given distribution of images. The novelty of this project comes in the usage of combined techniques to facilitate learning on the foundation of the traditional DCGAN architecture. We explore the patterns of the generator’s and discriminator’s loss as well as the created paintings formation throughout the training process.</a:t>
            </a:r>
          </a:p>
        </p:txBody>
      </p:sp>
      <p:sp>
        <p:nvSpPr>
          <p:cNvPr id="32" name="Rectangle 31"/>
          <p:cNvSpPr/>
          <p:nvPr/>
        </p:nvSpPr>
        <p:spPr>
          <a:xfrm>
            <a:off x="1097280" y="3176835"/>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Abstract</a:t>
            </a:r>
          </a:p>
        </p:txBody>
      </p:sp>
      <p:sp>
        <p:nvSpPr>
          <p:cNvPr id="15" name="Text Box 194"/>
          <p:cNvSpPr txBox="1">
            <a:spLocks noChangeArrowheads="1"/>
          </p:cNvSpPr>
          <p:nvPr/>
        </p:nvSpPr>
        <p:spPr bwMode="auto">
          <a:xfrm>
            <a:off x="11484298" y="3466118"/>
            <a:ext cx="9875520" cy="12848296"/>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ctr" eaLnBrk="1" hangingPunct="1"/>
            <a:r>
              <a:rPr lang="en-US" sz="1800" dirty="0">
                <a:latin typeface="Calibri" pitchFamily="34" charset="0"/>
              </a:rPr>
              <a:t>32 x 32</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algn="ctr" eaLnBrk="1" hangingPunct="1"/>
            <a:r>
              <a:rPr lang="en-US" sz="1800" dirty="0">
                <a:latin typeface="Calibri" pitchFamily="34" charset="0"/>
              </a:rPr>
              <a:t>64 x 64</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algn="ctr" eaLnBrk="1" hangingPunct="1"/>
            <a:r>
              <a:rPr lang="en-US" sz="1800" dirty="0">
                <a:latin typeface="Calibri" pitchFamily="34" charset="0"/>
              </a:rPr>
              <a:t>128 x 128</a:t>
            </a: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pPr eaLnBrk="1" hangingPunct="1"/>
            <a:endParaRPr lang="en-US" sz="1800" dirty="0">
              <a:latin typeface="Calibri" pitchFamily="34" charset="0"/>
            </a:endParaRPr>
          </a:p>
          <a:p>
            <a:r>
              <a:rPr lang="en-US" sz="1600" dirty="0"/>
              <a:t>Evident by simply looking at the resulting images and assessing with qualitative metrics, the results from our many runs do not appear to simulate the input distribution with astounding accuracy. There are certainly features that do not seem to correlate with the original dataset - particularly the pixelated appearance of edges and across the entirety of a few images. The human eye can no- tice these features and pretty easily attribute these to be computer-made. </a:t>
            </a:r>
          </a:p>
          <a:p>
            <a:r>
              <a:rPr lang="en-US" sz="1600" dirty="0"/>
              <a:t>We are not yet sure how to resolve this and achieve the impressive results found in state-of- the-art GAN research, but we hope that the various practical techniques/methods that can produce those results may be discovered and popularized, so that this kind of thing may be feasible in the near future. </a:t>
            </a:r>
          </a:p>
        </p:txBody>
      </p:sp>
      <p:sp>
        <p:nvSpPr>
          <p:cNvPr id="13" name="Text Box 192"/>
          <p:cNvSpPr txBox="1">
            <a:spLocks noChangeArrowheads="1"/>
          </p:cNvSpPr>
          <p:nvPr/>
        </p:nvSpPr>
        <p:spPr bwMode="auto">
          <a:xfrm>
            <a:off x="1104077" y="6148751"/>
            <a:ext cx="9875520" cy="235223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b="1" dirty="0">
                <a:latin typeface="+mj-lt"/>
              </a:rPr>
              <a:t>Dataset:</a:t>
            </a:r>
          </a:p>
          <a:p>
            <a:pPr eaLnBrk="1" hangingPunct="1"/>
            <a:r>
              <a:rPr lang="en-US" sz="2000" dirty="0">
                <a:latin typeface="+mj-lt"/>
              </a:rPr>
              <a:t>The images used to train our GAN are from </a:t>
            </a:r>
            <a:r>
              <a:rPr lang="en-US" sz="2000" dirty="0" err="1">
                <a:latin typeface="+mj-lt"/>
              </a:rPr>
              <a:t>WikiArt</a:t>
            </a:r>
            <a:r>
              <a:rPr lang="en-US" sz="2000" dirty="0">
                <a:latin typeface="+mj-lt"/>
              </a:rPr>
              <a:t> (Visual Art Encyclopedia).</a:t>
            </a:r>
          </a:p>
          <a:p>
            <a:pPr eaLnBrk="1" hangingPunct="1"/>
            <a:r>
              <a:rPr lang="en-US" sz="2000" b="1" dirty="0">
                <a:latin typeface="+mj-lt"/>
              </a:rPr>
              <a:t>Preprocessing:</a:t>
            </a:r>
          </a:p>
          <a:p>
            <a:pPr eaLnBrk="1" hangingPunct="1"/>
            <a:r>
              <a:rPr lang="en-US" sz="2000" dirty="0">
                <a:latin typeface="+mj-lt"/>
              </a:rPr>
              <a:t>The performed preprocessing was simple. We scaled every image in our dataset to the desired dimensions (32x32, 64x64, 128x128). We also pruned the dataset, removing images that were far too small to be reasonably comprehensible (there was a cluster of 100 x 100 images) and images that were simply not depicting any sort of landscape.</a:t>
            </a:r>
          </a:p>
        </p:txBody>
      </p:sp>
      <p:sp>
        <p:nvSpPr>
          <p:cNvPr id="34" name="Rectangle 33"/>
          <p:cNvSpPr/>
          <p:nvPr/>
        </p:nvSpPr>
        <p:spPr>
          <a:xfrm>
            <a:off x="1104077" y="569155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Data/Preprocessing</a:t>
            </a:r>
          </a:p>
        </p:txBody>
      </p:sp>
      <p:sp>
        <p:nvSpPr>
          <p:cNvPr id="14" name="Text Box 193"/>
          <p:cNvSpPr txBox="1">
            <a:spLocks noChangeArrowheads="1"/>
          </p:cNvSpPr>
          <p:nvPr/>
        </p:nvSpPr>
        <p:spPr bwMode="auto">
          <a:xfrm>
            <a:off x="21945600" y="13356890"/>
            <a:ext cx="9875520" cy="5457413"/>
          </a:xfrm>
          <a:prstGeom prst="rect">
            <a:avLst/>
          </a:prstGeom>
          <a:solidFill>
            <a:schemeClr val="bg1"/>
          </a:solidFill>
          <a:ln w="12700">
            <a:solidFill>
              <a:schemeClr val="accent1">
                <a:lumMod val="75000"/>
              </a:schemeClr>
            </a:solidFill>
          </a:ln>
          <a:effectLst/>
        </p:spPr>
        <p:txBody>
          <a:bodyPr lIns="100584"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Through this research, we have learned first-hand the importance of GPU powered computation, and how it enables feasible training wall time for deep learning models. We tried using many different computers/servers to train our model through a long process of trial and error – including Google </a:t>
            </a:r>
            <a:r>
              <a:rPr lang="en-US" sz="2000" dirty="0" err="1">
                <a:latin typeface="Calibri" pitchFamily="34" charset="0"/>
              </a:rPr>
              <a:t>Colab</a:t>
            </a:r>
            <a:r>
              <a:rPr lang="en-US" sz="2000" dirty="0">
                <a:latin typeface="Calibri" pitchFamily="34" charset="0"/>
              </a:rPr>
              <a:t>, AWS, a separate high-performance GPU laptop, Rice servers (yogi/</a:t>
            </a:r>
            <a:r>
              <a:rPr lang="en-US" sz="2000" dirty="0" err="1">
                <a:latin typeface="Calibri" pitchFamily="34" charset="0"/>
              </a:rPr>
              <a:t>garuda</a:t>
            </a:r>
            <a:r>
              <a:rPr lang="en-US" sz="2000" dirty="0">
                <a:latin typeface="Calibri" pitchFamily="34" charset="0"/>
              </a:rPr>
              <a:t>), and unfortunately, many of these options could not support the resources/memory necessary to run train our variation of a DCGAN model. Practically, to train a GAN to produce art is not trivial.</a:t>
            </a:r>
          </a:p>
          <a:p>
            <a:pPr eaLnBrk="1" hangingPunct="1"/>
            <a:endParaRPr lang="en-US" sz="2000" dirty="0">
              <a:latin typeface="Calibri" pitchFamily="34" charset="0"/>
            </a:endParaRPr>
          </a:p>
          <a:p>
            <a:pPr eaLnBrk="1" hangingPunct="1"/>
            <a:r>
              <a:rPr lang="en-US" sz="2000" dirty="0">
                <a:latin typeface="Calibri" pitchFamily="34" charset="0"/>
              </a:rPr>
              <a:t>We discover a variety of practical training techniques that we prove to lead to more stabilized GAN training, manifested in incrementally better and more realistic generated images. We also make some insightful observations that might lead to a </a:t>
            </a:r>
            <a:r>
              <a:rPr lang="en-US" sz="2000">
                <a:latin typeface="Calibri" pitchFamily="34" charset="0"/>
              </a:rPr>
              <a:t>deeper understanding of </a:t>
            </a:r>
            <a:r>
              <a:rPr lang="en-US" sz="2000" dirty="0">
                <a:latin typeface="Calibri" pitchFamily="34" charset="0"/>
              </a:rPr>
              <a:t>the underlying mechanisms of GANs.  Techniques involve tuning the learning rate, utilizing soft labels (.9 instead of 1), pruning the DCGAN proposed in </a:t>
            </a:r>
            <a:r>
              <a:rPr lang="en-US" sz="2000" dirty="0" err="1">
                <a:latin typeface="Calibri" pitchFamily="34" charset="0"/>
              </a:rPr>
              <a:t>Elgammal</a:t>
            </a:r>
            <a:r>
              <a:rPr lang="en-US" sz="2000" dirty="0">
                <a:latin typeface="Calibri" pitchFamily="34" charset="0"/>
              </a:rPr>
              <a:t> et al. [1], modifying the activation function, training the discriminator periodically, and using Spectral Normalization techniques. We extensively test each of these methodologies through various training runs and experimentation, concluding with a proposal for a new architecture with substantive results.</a:t>
            </a:r>
          </a:p>
          <a:p>
            <a:pPr eaLnBrk="1" hangingPunct="1"/>
            <a:endParaRPr lang="en-US" sz="2000" dirty="0">
              <a:latin typeface="Calibri" pitchFamily="34" charset="0"/>
            </a:endParaRPr>
          </a:p>
        </p:txBody>
      </p:sp>
      <p:sp>
        <p:nvSpPr>
          <p:cNvPr id="36" name="Rectangle 35"/>
          <p:cNvSpPr/>
          <p:nvPr/>
        </p:nvSpPr>
        <p:spPr>
          <a:xfrm>
            <a:off x="21945600" y="12899691"/>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Discussion</a:t>
            </a:r>
          </a:p>
        </p:txBody>
      </p:sp>
      <p:sp>
        <p:nvSpPr>
          <p:cNvPr id="45" name="Rectangle 44"/>
          <p:cNvSpPr/>
          <p:nvPr/>
        </p:nvSpPr>
        <p:spPr>
          <a:xfrm>
            <a:off x="11484298" y="3008916"/>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err="1">
                <a:solidFill>
                  <a:schemeClr val="accent3">
                    <a:lumMod val="20000"/>
                    <a:lumOff val="80000"/>
                  </a:schemeClr>
                </a:solidFill>
              </a:rPr>
              <a:t>WikiArt</a:t>
            </a:r>
            <a:r>
              <a:rPr lang="en-US" sz="3200" b="1" dirty="0">
                <a:solidFill>
                  <a:schemeClr val="accent3">
                    <a:lumMod val="20000"/>
                    <a:lumOff val="80000"/>
                  </a:schemeClr>
                </a:solidFill>
              </a:rPr>
              <a:t> Results</a:t>
            </a:r>
          </a:p>
        </p:txBody>
      </p:sp>
      <p:sp>
        <p:nvSpPr>
          <p:cNvPr id="51" name="Text Box 180"/>
          <p:cNvSpPr txBox="1">
            <a:spLocks noChangeArrowheads="1"/>
          </p:cNvSpPr>
          <p:nvPr/>
        </p:nvSpPr>
        <p:spPr bwMode="auto">
          <a:xfrm>
            <a:off x="1361698" y="14052472"/>
            <a:ext cx="4240738"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1.</a:t>
            </a:r>
            <a:r>
              <a:rPr lang="en-US" sz="1600" dirty="0">
                <a:latin typeface="Calibri" pitchFamily="34" charset="0"/>
              </a:rPr>
              <a:t> A few visualizations of the dimension </a:t>
            </a:r>
          </a:p>
          <a:p>
            <a:pPr eaLnBrk="1" hangingPunct="1"/>
            <a:r>
              <a:rPr lang="en-US" sz="1600" dirty="0">
                <a:latin typeface="Calibri" pitchFamily="34" charset="0"/>
              </a:rPr>
              <a:t>preprocessing performed on three sample images</a:t>
            </a:r>
          </a:p>
          <a:p>
            <a:pPr eaLnBrk="1" hangingPunct="1"/>
            <a:r>
              <a:rPr lang="en-US" sz="1600" dirty="0">
                <a:latin typeface="Calibri" pitchFamily="34" charset="0"/>
              </a:rPr>
              <a:t>taken from our </a:t>
            </a:r>
            <a:r>
              <a:rPr lang="en-US" sz="1600" dirty="0" err="1">
                <a:latin typeface="Calibri" pitchFamily="34" charset="0"/>
              </a:rPr>
              <a:t>WikiArt</a:t>
            </a:r>
            <a:r>
              <a:rPr lang="en-US" sz="1600" dirty="0">
                <a:latin typeface="Calibri" pitchFamily="34" charset="0"/>
              </a:rPr>
              <a:t> dataset.</a:t>
            </a:r>
          </a:p>
        </p:txBody>
      </p:sp>
      <p:sp>
        <p:nvSpPr>
          <p:cNvPr id="52" name="Text Box 181"/>
          <p:cNvSpPr txBox="1">
            <a:spLocks noChangeArrowheads="1"/>
          </p:cNvSpPr>
          <p:nvPr/>
        </p:nvSpPr>
        <p:spPr bwMode="auto">
          <a:xfrm>
            <a:off x="8445363" y="9172466"/>
            <a:ext cx="2400299"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2.</a:t>
            </a:r>
            <a:r>
              <a:rPr lang="en-US" sz="1600" dirty="0">
                <a:latin typeface="Calibri" pitchFamily="34" charset="0"/>
              </a:rPr>
              <a:t> Example image that was manually </a:t>
            </a:r>
          </a:p>
          <a:p>
            <a:pPr eaLnBrk="1" hangingPunct="1"/>
            <a:r>
              <a:rPr lang="en-US" sz="1600" dirty="0">
                <a:latin typeface="Calibri" pitchFamily="34" charset="0"/>
              </a:rPr>
              <a:t>removed from the dataset</a:t>
            </a:r>
          </a:p>
        </p:txBody>
      </p:sp>
      <p:sp>
        <p:nvSpPr>
          <p:cNvPr id="53" name="Text Box 180"/>
          <p:cNvSpPr txBox="1">
            <a:spLocks noChangeArrowheads="1"/>
          </p:cNvSpPr>
          <p:nvPr/>
        </p:nvSpPr>
        <p:spPr bwMode="auto">
          <a:xfrm rot="10800000" flipV="1">
            <a:off x="27495835" y="3131296"/>
            <a:ext cx="3514261" cy="152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mj-lt"/>
              </a:rPr>
              <a:t>Figure 5.</a:t>
            </a:r>
            <a:r>
              <a:rPr lang="en-US" sz="1600" dirty="0">
                <a:latin typeface="+mj-lt"/>
              </a:rPr>
              <a:t> Overall GAN Architecture. We’ve defined the latent space (the random noise) to be </a:t>
            </a:r>
            <a:r>
              <a:rPr lang="en-US" sz="1600" b="1" dirty="0">
                <a:latin typeface="+mj-lt"/>
              </a:rPr>
              <a:t>R</a:t>
            </a:r>
            <a:r>
              <a:rPr lang="en-US" sz="1600" b="1" i="1" baseline="30000" dirty="0">
                <a:latin typeface="+mj-lt"/>
              </a:rPr>
              <a:t>100 </a:t>
            </a:r>
            <a:r>
              <a:rPr lang="en-US" sz="1600" i="1" dirty="0">
                <a:latin typeface="+mj-lt"/>
              </a:rPr>
              <a:t>. </a:t>
            </a:r>
            <a:r>
              <a:rPr lang="en-US" sz="1600" dirty="0">
                <a:latin typeface="+mj-lt"/>
              </a:rPr>
              <a:t>Also, this diagram depicts the MNIST dataset, but our dataset is much more complicated images of landscapes. </a:t>
            </a:r>
            <a:endParaRPr lang="en-US" sz="1600" b="1" i="1" dirty="0">
              <a:latin typeface="+mj-lt"/>
            </a:endParaRPr>
          </a:p>
        </p:txBody>
      </p:sp>
      <p:pic>
        <p:nvPicPr>
          <p:cNvPr id="6" name="Picture 5" descr="A picture containing drawing&#10;&#10;Description automatically generated">
            <a:extLst>
              <a:ext uri="{FF2B5EF4-FFF2-40B4-BE49-F238E27FC236}">
                <a16:creationId xmlns:a16="http://schemas.microsoft.com/office/drawing/2014/main" id="{7C431DC9-8A76-3A43-9846-D141A082A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03" y="788346"/>
            <a:ext cx="3514261" cy="1383355"/>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D5F2AACA-7F42-7545-B334-C64CCD35D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6859" y="830351"/>
            <a:ext cx="3514261" cy="1383355"/>
          </a:xfrm>
          <a:prstGeom prst="rect">
            <a:avLst/>
          </a:prstGeom>
        </p:spPr>
      </p:pic>
      <p:pic>
        <p:nvPicPr>
          <p:cNvPr id="55" name="Picture 54" descr="A picture containing table, food&#10;&#10;Description automatically generated">
            <a:extLst>
              <a:ext uri="{FF2B5EF4-FFF2-40B4-BE49-F238E27FC236}">
                <a16:creationId xmlns:a16="http://schemas.microsoft.com/office/drawing/2014/main" id="{AA43F15A-4ACC-5F40-8C4F-C307758AB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418" y="8920083"/>
            <a:ext cx="2372099" cy="1252888"/>
          </a:xfrm>
          <a:prstGeom prst="rect">
            <a:avLst/>
          </a:prstGeom>
        </p:spPr>
      </p:pic>
      <p:pic>
        <p:nvPicPr>
          <p:cNvPr id="57" name="Picture 56" descr="A screenshot of a cell phone&#10;&#10;Description automatically generated">
            <a:extLst>
              <a:ext uri="{FF2B5EF4-FFF2-40B4-BE49-F238E27FC236}">
                <a16:creationId xmlns:a16="http://schemas.microsoft.com/office/drawing/2014/main" id="{1C883B6F-7DDA-F942-8418-73D641633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938" y="10612556"/>
            <a:ext cx="2726175" cy="2539396"/>
          </a:xfrm>
          <a:prstGeom prst="rect">
            <a:avLst/>
          </a:prstGeom>
        </p:spPr>
      </p:pic>
      <p:sp>
        <p:nvSpPr>
          <p:cNvPr id="58" name="Text Box 181">
            <a:extLst>
              <a:ext uri="{FF2B5EF4-FFF2-40B4-BE49-F238E27FC236}">
                <a16:creationId xmlns:a16="http://schemas.microsoft.com/office/drawing/2014/main" id="{40BCBA82-E0AA-7D41-A07F-CB2BE2812788}"/>
              </a:ext>
            </a:extLst>
          </p:cNvPr>
          <p:cNvSpPr txBox="1">
            <a:spLocks noChangeArrowheads="1"/>
          </p:cNvSpPr>
          <p:nvPr/>
        </p:nvSpPr>
        <p:spPr bwMode="auto">
          <a:xfrm rot="10800000" flipV="1">
            <a:off x="8546256" y="11400945"/>
            <a:ext cx="2198511"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3.</a:t>
            </a:r>
            <a:r>
              <a:rPr lang="en-US" sz="1600" dirty="0">
                <a:latin typeface="Calibri" pitchFamily="34" charset="0"/>
              </a:rPr>
              <a:t> Distribution of image dimensions in the dataset</a:t>
            </a:r>
          </a:p>
        </p:txBody>
      </p:sp>
      <p:pic>
        <p:nvPicPr>
          <p:cNvPr id="60" name="Picture 59">
            <a:extLst>
              <a:ext uri="{FF2B5EF4-FFF2-40B4-BE49-F238E27FC236}">
                <a16:creationId xmlns:a16="http://schemas.microsoft.com/office/drawing/2014/main" id="{08190DD4-0608-1640-913A-128AED303A77}"/>
              </a:ext>
            </a:extLst>
          </p:cNvPr>
          <p:cNvPicPr>
            <a:picLocks noChangeAspect="1"/>
          </p:cNvPicPr>
          <p:nvPr/>
        </p:nvPicPr>
        <p:blipFill>
          <a:blip r:embed="rId5"/>
          <a:stretch>
            <a:fillRect/>
          </a:stretch>
        </p:blipFill>
        <p:spPr>
          <a:xfrm>
            <a:off x="22489885" y="2908799"/>
            <a:ext cx="4426965" cy="193063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3A1FBAF-53CC-7348-BB72-78BDB8DB5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2011" y="10380236"/>
            <a:ext cx="3602887" cy="178716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DD4E188-D057-CF47-B16A-3DA563BBCB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2012" y="8602028"/>
            <a:ext cx="3602886" cy="181613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F5F48B1-EEAC-C043-A0DD-DF8F08CA70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632" y="12198409"/>
            <a:ext cx="3602887" cy="1783841"/>
          </a:xfrm>
          <a:prstGeom prst="rect">
            <a:avLst/>
          </a:prstGeom>
        </p:spPr>
      </p:pic>
      <p:sp>
        <p:nvSpPr>
          <p:cNvPr id="59" name="Text Box 192">
            <a:extLst>
              <a:ext uri="{FF2B5EF4-FFF2-40B4-BE49-F238E27FC236}">
                <a16:creationId xmlns:a16="http://schemas.microsoft.com/office/drawing/2014/main" id="{B0FAA902-0560-884B-95D7-4D4164DB2141}"/>
              </a:ext>
            </a:extLst>
          </p:cNvPr>
          <p:cNvSpPr txBox="1">
            <a:spLocks noChangeArrowheads="1"/>
          </p:cNvSpPr>
          <p:nvPr/>
        </p:nvSpPr>
        <p:spPr bwMode="auto">
          <a:xfrm>
            <a:off x="21953006" y="5497516"/>
            <a:ext cx="4963844" cy="7151684"/>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t>As depicted in the figure above, a typical GAN involves two models, the generator and discriminator. During training, the generator produces fake images, and then the discriminator is fed both fake images and real images from the “ground truth” dataset. The results are then backpropagated through both networks. We ended up using two architectures, one more computationally feasible and using only dense layers (described on the left), and one more computationally expensive, using convolutional and transpose convolutional layers (described on the right). </a:t>
            </a:r>
          </a:p>
          <a:p>
            <a:endParaRPr lang="en-US" sz="2000" dirty="0"/>
          </a:p>
          <a:p>
            <a:r>
              <a:rPr lang="en-US" sz="2000" u="sng" dirty="0"/>
              <a:t>Hyper-Parameters:</a:t>
            </a:r>
          </a:p>
          <a:p>
            <a:r>
              <a:rPr lang="en-US" sz="2000" dirty="0"/>
              <a:t>Adam Optimizer w/ 0.0001 learning rate</a:t>
            </a:r>
          </a:p>
          <a:p>
            <a:r>
              <a:rPr lang="en-US" sz="2000" dirty="0" err="1"/>
              <a:t>LeakyReLU</a:t>
            </a:r>
            <a:r>
              <a:rPr lang="en-US" sz="2000" dirty="0"/>
              <a:t> w/ 0.2 alpha</a:t>
            </a:r>
          </a:p>
          <a:p>
            <a:r>
              <a:rPr lang="en-US" sz="2000" dirty="0"/>
              <a:t>Batch size 64</a:t>
            </a:r>
          </a:p>
          <a:p>
            <a:endParaRPr lang="en-US" sz="2000" dirty="0"/>
          </a:p>
          <a:p>
            <a:endParaRPr lang="en-US" sz="2000" dirty="0"/>
          </a:p>
          <a:p>
            <a:endParaRPr lang="en-US" sz="2000" dirty="0"/>
          </a:p>
          <a:p>
            <a:endParaRPr lang="en-US" sz="2000" dirty="0"/>
          </a:p>
        </p:txBody>
      </p:sp>
      <p:sp>
        <p:nvSpPr>
          <p:cNvPr id="61" name="Rectangle 60">
            <a:extLst>
              <a:ext uri="{FF2B5EF4-FFF2-40B4-BE49-F238E27FC236}">
                <a16:creationId xmlns:a16="http://schemas.microsoft.com/office/drawing/2014/main" id="{4A622935-1024-6C46-96A8-0693E3CB43AD}"/>
              </a:ext>
            </a:extLst>
          </p:cNvPr>
          <p:cNvSpPr/>
          <p:nvPr/>
        </p:nvSpPr>
        <p:spPr>
          <a:xfrm>
            <a:off x="21938803" y="5029887"/>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Architecture</a:t>
            </a:r>
          </a:p>
        </p:txBody>
      </p:sp>
      <p:sp>
        <p:nvSpPr>
          <p:cNvPr id="62" name="Text Box 192">
            <a:extLst>
              <a:ext uri="{FF2B5EF4-FFF2-40B4-BE49-F238E27FC236}">
                <a16:creationId xmlns:a16="http://schemas.microsoft.com/office/drawing/2014/main" id="{03D1C2DE-B17E-DE4D-A2C7-F8D08C2D5369}"/>
              </a:ext>
            </a:extLst>
          </p:cNvPr>
          <p:cNvSpPr txBox="1">
            <a:spLocks noChangeArrowheads="1"/>
          </p:cNvSpPr>
          <p:nvPr/>
        </p:nvSpPr>
        <p:spPr bwMode="auto">
          <a:xfrm>
            <a:off x="26902647" y="5500679"/>
            <a:ext cx="2350319" cy="7148521"/>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a:t>
            </a:r>
            <a:endParaRPr lang="en-US" sz="1400" dirty="0"/>
          </a:p>
          <a:p>
            <a:r>
              <a:rPr lang="en-US" sz="1400" dirty="0"/>
              <a:t>Input Noise (100x1) </a:t>
            </a:r>
          </a:p>
          <a:p>
            <a:r>
              <a:rPr lang="en-US" sz="1400" dirty="0"/>
              <a:t>Dense 32768</a:t>
            </a:r>
          </a:p>
          <a:p>
            <a:r>
              <a:rPr lang="en-US" sz="1400" dirty="0"/>
              <a:t>Reshape 16 × 16 × 128</a:t>
            </a:r>
          </a:p>
          <a:p>
            <a:r>
              <a:rPr lang="en-US" sz="1400" dirty="0"/>
              <a:t>Convolutional 128 5 × 5</a:t>
            </a:r>
          </a:p>
          <a:p>
            <a:r>
              <a:rPr lang="en-US" sz="1400" dirty="0"/>
              <a:t>TC 128 4 × 4 (stride=2)</a:t>
            </a:r>
          </a:p>
          <a:p>
            <a:r>
              <a:rPr lang="en-US" sz="1400" dirty="0"/>
              <a:t>Convolutional 128 5 × 5</a:t>
            </a:r>
          </a:p>
          <a:p>
            <a:r>
              <a:rPr lang="en-US" sz="1400" dirty="0"/>
              <a:t>Convolutional 128 5 × 5</a:t>
            </a:r>
          </a:p>
          <a:p>
            <a:r>
              <a:rPr lang="en-US" sz="1400" dirty="0"/>
              <a:t>Convolutional 3 5 × 5</a:t>
            </a:r>
          </a:p>
          <a:p>
            <a:r>
              <a:rPr lang="en-US" sz="1400" dirty="0"/>
              <a:t>Activation (Tanh + 1) / 2</a:t>
            </a:r>
          </a:p>
          <a:p>
            <a:endParaRPr lang="en-US" sz="1400" i="1" dirty="0"/>
          </a:p>
          <a:p>
            <a:r>
              <a:rPr lang="en-US" sz="1400" i="1" dirty="0"/>
              <a:t>* </a:t>
            </a:r>
            <a:r>
              <a:rPr lang="en-US" sz="1400" dirty="0" err="1"/>
              <a:t>BatchNorm</a:t>
            </a:r>
            <a:r>
              <a:rPr lang="en-US" sz="1400" dirty="0"/>
              <a:t> and Leaky </a:t>
            </a:r>
            <a:r>
              <a:rPr lang="en-US" sz="1400" dirty="0" err="1"/>
              <a:t>ReLU</a:t>
            </a:r>
            <a:r>
              <a:rPr lang="en-US" sz="1400" dirty="0"/>
              <a:t> after each layer</a:t>
            </a:r>
            <a:endParaRPr lang="en-US" sz="1400" i="1" dirty="0"/>
          </a:p>
          <a:p>
            <a:endParaRPr lang="en-US" sz="1400" i="1" dirty="0"/>
          </a:p>
          <a:p>
            <a:r>
              <a:rPr lang="en-US" sz="1400" i="1" dirty="0"/>
              <a:t>Total trainable parameters: 202,209,536</a:t>
            </a:r>
            <a:br>
              <a:rPr lang="en-US" sz="1400" i="1" dirty="0"/>
            </a:br>
            <a:br>
              <a:rPr lang="en-US" sz="1400" dirty="0"/>
            </a:br>
            <a:r>
              <a:rPr lang="en-US" sz="1400" u="sng" dirty="0"/>
              <a:t>Discriminator:</a:t>
            </a:r>
            <a:endParaRPr lang="en-US" sz="1400" dirty="0"/>
          </a:p>
          <a:p>
            <a:r>
              <a:rPr lang="en-US" sz="1400" dirty="0"/>
              <a:t>Convolutional 128 3 × 3</a:t>
            </a:r>
          </a:p>
          <a:p>
            <a:r>
              <a:rPr lang="en-US" sz="1400" dirty="0"/>
              <a:t>Convolutional 128 4 × 4</a:t>
            </a:r>
          </a:p>
          <a:p>
            <a:r>
              <a:rPr lang="en-US" sz="1400" dirty="0"/>
              <a:t>Convolutional 128 4 × 4</a:t>
            </a:r>
          </a:p>
          <a:p>
            <a:r>
              <a:rPr lang="en-US" sz="1400" dirty="0"/>
              <a:t>Dropout 0.4</a:t>
            </a:r>
          </a:p>
          <a:p>
            <a:r>
              <a:rPr lang="en-US" sz="1400" dirty="0"/>
              <a:t>Dense 1</a:t>
            </a:r>
          </a:p>
          <a:p>
            <a:r>
              <a:rPr lang="en-US" sz="1400" dirty="0"/>
              <a:t>Sigmoid</a:t>
            </a:r>
          </a:p>
          <a:p>
            <a:endParaRPr lang="en-US" sz="1400" dirty="0"/>
          </a:p>
          <a:p>
            <a:r>
              <a:rPr lang="en-US" sz="1400" i="1" dirty="0"/>
              <a:t>Total trainable parameters: 100,795,393</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65" name="Text Box 192">
            <a:extLst>
              <a:ext uri="{FF2B5EF4-FFF2-40B4-BE49-F238E27FC236}">
                <a16:creationId xmlns:a16="http://schemas.microsoft.com/office/drawing/2014/main" id="{30F32DA4-C6F3-D44C-8B76-AA8B61D47DA2}"/>
              </a:ext>
            </a:extLst>
          </p:cNvPr>
          <p:cNvSpPr txBox="1">
            <a:spLocks noChangeArrowheads="1"/>
          </p:cNvSpPr>
          <p:nvPr/>
        </p:nvSpPr>
        <p:spPr bwMode="auto">
          <a:xfrm>
            <a:off x="29252966" y="5503839"/>
            <a:ext cx="2561357" cy="7145361"/>
          </a:xfrm>
          <a:prstGeom prst="rect">
            <a:avLst/>
          </a:prstGeom>
          <a:solidFill>
            <a:schemeClr val="bg1"/>
          </a:solidFill>
          <a:ln w="12700">
            <a:solidFill>
              <a:schemeClr val="accent1">
                <a:lumMod val="75000"/>
              </a:schemeClr>
            </a:solidFill>
          </a:ln>
          <a:effectLst/>
        </p:spPr>
        <p:txBody>
          <a:bodyPr wrap="square"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1400" u="sng" dirty="0"/>
              <a:t>Generator :</a:t>
            </a:r>
            <a:r>
              <a:rPr lang="en-US" sz="1400" dirty="0"/>
              <a:t> (TC = Transpose Convolutional)</a:t>
            </a:r>
          </a:p>
          <a:p>
            <a:r>
              <a:rPr lang="en-US" sz="1400" dirty="0"/>
              <a:t>Input Noise (100x1) </a:t>
            </a:r>
          </a:p>
          <a:p>
            <a:r>
              <a:rPr lang="en-US" sz="1400" dirty="0"/>
              <a:t>TC 4 x 4 x 1024</a:t>
            </a:r>
          </a:p>
          <a:p>
            <a:r>
              <a:rPr lang="en-US" sz="1400" dirty="0"/>
              <a:t>TC 8 x 8 x 1024 </a:t>
            </a:r>
          </a:p>
          <a:p>
            <a:r>
              <a:rPr lang="en-US" sz="1400" dirty="0"/>
              <a:t>TC 16 x 16 x 512</a:t>
            </a:r>
          </a:p>
          <a:p>
            <a:r>
              <a:rPr lang="en-US" sz="1400" dirty="0"/>
              <a:t>TC 32 x 32 x 256</a:t>
            </a:r>
          </a:p>
          <a:p>
            <a:r>
              <a:rPr lang="en-US" sz="1400" dirty="0"/>
              <a:t>TC 64 x 64 x 128</a:t>
            </a:r>
          </a:p>
          <a:p>
            <a:r>
              <a:rPr lang="en-US" sz="1400" dirty="0"/>
              <a:t>TC 128 x 128 x 64</a:t>
            </a:r>
          </a:p>
          <a:p>
            <a:r>
              <a:rPr lang="en-US" sz="1400" dirty="0"/>
              <a:t>Image 256 x 256 x 3</a:t>
            </a:r>
          </a:p>
          <a:p>
            <a:endParaRPr lang="en-US" sz="1400" i="1" dirty="0"/>
          </a:p>
          <a:p>
            <a:r>
              <a:rPr lang="en-US" sz="1400" i="1" dirty="0"/>
              <a:t>Total trainable </a:t>
            </a:r>
            <a:r>
              <a:rPr lang="en-US" sz="1400" dirty="0"/>
              <a:t>parameters</a:t>
            </a:r>
            <a:r>
              <a:rPr lang="en-US" sz="1400" i="1" dirty="0"/>
              <a:t>:</a:t>
            </a:r>
          </a:p>
          <a:p>
            <a:r>
              <a:rPr lang="en-US" sz="1400" i="1" dirty="0"/>
              <a:t>28,458,505</a:t>
            </a:r>
          </a:p>
          <a:p>
            <a:br>
              <a:rPr lang="en-US" sz="1400" dirty="0"/>
            </a:br>
            <a:r>
              <a:rPr lang="en-US" sz="1400" u="sng" dirty="0"/>
              <a:t>Discriminator :</a:t>
            </a:r>
            <a:endParaRPr lang="en-US" sz="1400" dirty="0"/>
          </a:p>
          <a:p>
            <a:r>
              <a:rPr lang="en-US" sz="1400" dirty="0"/>
              <a:t>Convolutional 32 4 × 4</a:t>
            </a:r>
          </a:p>
          <a:p>
            <a:r>
              <a:rPr lang="en-US" sz="1400" dirty="0"/>
              <a:t>Leaky </a:t>
            </a:r>
            <a:r>
              <a:rPr lang="en-US" sz="1400" dirty="0" err="1"/>
              <a:t>ReLU</a:t>
            </a:r>
            <a:endParaRPr lang="en-US" sz="1400" dirty="0"/>
          </a:p>
          <a:p>
            <a:r>
              <a:rPr lang="en-US" sz="1400" dirty="0"/>
              <a:t>Convolutional 64 4 × 4</a:t>
            </a:r>
          </a:p>
          <a:p>
            <a:r>
              <a:rPr lang="en-US" sz="1400" dirty="0"/>
              <a:t>Leaky </a:t>
            </a:r>
            <a:r>
              <a:rPr lang="en-US" sz="1400" dirty="0" err="1"/>
              <a:t>ReLU</a:t>
            </a:r>
            <a:endParaRPr lang="en-US" sz="1400" dirty="0"/>
          </a:p>
          <a:p>
            <a:r>
              <a:rPr lang="en-US" sz="1400" dirty="0"/>
              <a:t>Convolutional 128 4 × 4</a:t>
            </a:r>
          </a:p>
          <a:p>
            <a:r>
              <a:rPr lang="en-US" sz="1400" dirty="0"/>
              <a:t>Leaky </a:t>
            </a:r>
            <a:r>
              <a:rPr lang="en-US" sz="1400" dirty="0" err="1"/>
              <a:t>ReLU</a:t>
            </a:r>
            <a:endParaRPr lang="en-US" sz="1400" dirty="0"/>
          </a:p>
          <a:p>
            <a:r>
              <a:rPr lang="en-US" sz="1400" dirty="0"/>
              <a:t>Convolutional 256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Convolutional 512 4 × 4</a:t>
            </a:r>
          </a:p>
          <a:p>
            <a:r>
              <a:rPr lang="en-US" sz="1400" dirty="0"/>
              <a:t>Leaky </a:t>
            </a:r>
            <a:r>
              <a:rPr lang="en-US" sz="1400" dirty="0" err="1"/>
              <a:t>ReLU</a:t>
            </a:r>
            <a:endParaRPr lang="en-US" sz="1400" dirty="0"/>
          </a:p>
          <a:p>
            <a:r>
              <a:rPr lang="en-US" sz="1400" dirty="0"/>
              <a:t>Dense 1024</a:t>
            </a:r>
          </a:p>
          <a:p>
            <a:r>
              <a:rPr lang="en-US" sz="1400" dirty="0"/>
              <a:t>Dense 512</a:t>
            </a:r>
          </a:p>
          <a:p>
            <a:r>
              <a:rPr lang="en-US" sz="1400" dirty="0"/>
              <a:t>Dense 1</a:t>
            </a:r>
          </a:p>
          <a:p>
            <a:r>
              <a:rPr lang="en-US" sz="1400" i="1" dirty="0"/>
              <a:t>Trainable </a:t>
            </a:r>
            <a:r>
              <a:rPr lang="en-US" sz="1400" dirty="0"/>
              <a:t>parameters</a:t>
            </a:r>
            <a:r>
              <a:rPr lang="en-US" sz="1400" i="1" dirty="0"/>
              <a:t>: 1,073,909,633</a:t>
            </a:r>
          </a:p>
        </p:txBody>
      </p:sp>
      <p:sp>
        <p:nvSpPr>
          <p:cNvPr id="54" name="Text Box 181">
            <a:extLst>
              <a:ext uri="{FF2B5EF4-FFF2-40B4-BE49-F238E27FC236}">
                <a16:creationId xmlns:a16="http://schemas.microsoft.com/office/drawing/2014/main" id="{20015A8E-097D-AF49-8638-CB61FF1261D8}"/>
              </a:ext>
            </a:extLst>
          </p:cNvPr>
          <p:cNvSpPr txBox="1">
            <a:spLocks noChangeArrowheads="1"/>
          </p:cNvSpPr>
          <p:nvPr/>
        </p:nvSpPr>
        <p:spPr bwMode="auto">
          <a:xfrm>
            <a:off x="19337696" y="17285616"/>
            <a:ext cx="2178409"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4. </a:t>
            </a:r>
            <a:r>
              <a:rPr lang="en-US" sz="1600" dirty="0">
                <a:latin typeface="Calibri" pitchFamily="34" charset="0"/>
              </a:rPr>
              <a:t> Discriminator and  Generator loss from the convolutional model</a:t>
            </a:r>
          </a:p>
        </p:txBody>
      </p:sp>
      <p:sp>
        <p:nvSpPr>
          <p:cNvPr id="56" name="Text Box 189">
            <a:extLst>
              <a:ext uri="{FF2B5EF4-FFF2-40B4-BE49-F238E27FC236}">
                <a16:creationId xmlns:a16="http://schemas.microsoft.com/office/drawing/2014/main" id="{37BB3D78-E12A-464B-821E-2F7264FC7CA3}"/>
              </a:ext>
            </a:extLst>
          </p:cNvPr>
          <p:cNvSpPr txBox="1">
            <a:spLocks noChangeArrowheads="1"/>
          </p:cNvSpPr>
          <p:nvPr/>
        </p:nvSpPr>
        <p:spPr bwMode="auto">
          <a:xfrm>
            <a:off x="1196632" y="15546219"/>
            <a:ext cx="9875520" cy="3222545"/>
          </a:xfrm>
          <a:prstGeom prst="rect">
            <a:avLst/>
          </a:prstGeom>
          <a:solidFill>
            <a:schemeClr val="bg1"/>
          </a:solidFill>
          <a:ln w="12700">
            <a:solidFill>
              <a:schemeClr val="accent1">
                <a:lumMod val="75000"/>
              </a:schemeClr>
            </a:solidFill>
          </a:ln>
          <a:effectLst/>
        </p:spPr>
        <p:txBody>
          <a:bodyPr lIns="97942" tIns="97942" rIns="97942" bIns="97942">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000" dirty="0">
                <a:latin typeface="Calibri" pitchFamily="34" charset="0"/>
              </a:rPr>
              <a:t>Initially, we wanted to test the model on a benchmark dataset, MNIST. The results were impressive, considering the simplicity of the model. Below, we can see the convergence to a mapping over the latent space to the distribution of hand-written numbers. </a:t>
            </a:r>
          </a:p>
        </p:txBody>
      </p:sp>
      <p:sp>
        <p:nvSpPr>
          <p:cNvPr id="63" name="Rectangle 62">
            <a:extLst>
              <a:ext uri="{FF2B5EF4-FFF2-40B4-BE49-F238E27FC236}">
                <a16:creationId xmlns:a16="http://schemas.microsoft.com/office/drawing/2014/main" id="{55567602-155B-774C-921E-8CF2A5E68E67}"/>
              </a:ext>
            </a:extLst>
          </p:cNvPr>
          <p:cNvSpPr/>
          <p:nvPr/>
        </p:nvSpPr>
        <p:spPr>
          <a:xfrm>
            <a:off x="1196632" y="1508902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MNIST Results</a:t>
            </a:r>
          </a:p>
        </p:txBody>
      </p:sp>
      <p:pic>
        <p:nvPicPr>
          <p:cNvPr id="28" name="Picture 27">
            <a:extLst>
              <a:ext uri="{FF2B5EF4-FFF2-40B4-BE49-F238E27FC236}">
                <a16:creationId xmlns:a16="http://schemas.microsoft.com/office/drawing/2014/main" id="{8C8B1315-06D0-5A4F-8BCF-8CA8D7B096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9028" y="16651621"/>
            <a:ext cx="2560320" cy="1920239"/>
          </a:xfrm>
          <a:prstGeom prst="rect">
            <a:avLst/>
          </a:prstGeom>
        </p:spPr>
      </p:pic>
      <p:pic>
        <p:nvPicPr>
          <p:cNvPr id="35" name="Picture 34">
            <a:extLst>
              <a:ext uri="{FF2B5EF4-FFF2-40B4-BE49-F238E27FC236}">
                <a16:creationId xmlns:a16="http://schemas.microsoft.com/office/drawing/2014/main" id="{DC4E143C-A86F-A74A-8080-2FB8C8DEA2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27818" y="16719554"/>
            <a:ext cx="2560320" cy="1920239"/>
          </a:xfrm>
          <a:prstGeom prst="rect">
            <a:avLst/>
          </a:prstGeom>
        </p:spPr>
      </p:pic>
      <p:pic>
        <p:nvPicPr>
          <p:cNvPr id="41" name="Picture 40" descr="A picture containing white, room, living&#10;&#10;Description automatically generated">
            <a:extLst>
              <a:ext uri="{FF2B5EF4-FFF2-40B4-BE49-F238E27FC236}">
                <a16:creationId xmlns:a16="http://schemas.microsoft.com/office/drawing/2014/main" id="{237E522A-F5A7-C547-BD2D-0F22DF4A14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5824" y="16719554"/>
            <a:ext cx="2560320" cy="1920239"/>
          </a:xfrm>
          <a:prstGeom prst="rect">
            <a:avLst/>
          </a:prstGeom>
        </p:spPr>
      </p:pic>
      <p:pic>
        <p:nvPicPr>
          <p:cNvPr id="46" name="Picture 45" descr="A picture containing white, room, living&#10;&#10;Description automatically generated">
            <a:extLst>
              <a:ext uri="{FF2B5EF4-FFF2-40B4-BE49-F238E27FC236}">
                <a16:creationId xmlns:a16="http://schemas.microsoft.com/office/drawing/2014/main" id="{DC71DCCA-1287-4047-AE12-F7D462E5FC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9725" y="16719554"/>
            <a:ext cx="2560320" cy="1920240"/>
          </a:xfrm>
          <a:prstGeom prst="rect">
            <a:avLst/>
          </a:prstGeom>
        </p:spPr>
      </p:pic>
      <p:sp>
        <p:nvSpPr>
          <p:cNvPr id="68" name="Right Arrow 67">
            <a:extLst>
              <a:ext uri="{FF2B5EF4-FFF2-40B4-BE49-F238E27FC236}">
                <a16:creationId xmlns:a16="http://schemas.microsoft.com/office/drawing/2014/main" id="{C0C9FC47-76C0-F44E-8AE2-13A07D85E057}"/>
              </a:ext>
            </a:extLst>
          </p:cNvPr>
          <p:cNvSpPr/>
          <p:nvPr/>
        </p:nvSpPr>
        <p:spPr>
          <a:xfrm>
            <a:off x="3563445"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BF09DCA-C972-274A-88FD-43E5CC2341A6}"/>
              </a:ext>
            </a:extLst>
          </p:cNvPr>
          <p:cNvSpPr/>
          <p:nvPr/>
        </p:nvSpPr>
        <p:spPr>
          <a:xfrm>
            <a:off x="5996983"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84B7B9E-4C9E-6049-8014-EC5D70426B1E}"/>
              </a:ext>
            </a:extLst>
          </p:cNvPr>
          <p:cNvSpPr/>
          <p:nvPr/>
        </p:nvSpPr>
        <p:spPr>
          <a:xfrm>
            <a:off x="8400739" y="17437358"/>
            <a:ext cx="3736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map&#10;&#10;Description automatically generated">
            <a:extLst>
              <a:ext uri="{FF2B5EF4-FFF2-40B4-BE49-F238E27FC236}">
                <a16:creationId xmlns:a16="http://schemas.microsoft.com/office/drawing/2014/main" id="{6B94007D-88E4-9740-8639-6311218035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003847" y="16448485"/>
            <a:ext cx="5324835" cy="2668035"/>
          </a:xfrm>
          <a:prstGeom prst="rect">
            <a:avLst/>
          </a:prstGeom>
        </p:spPr>
      </p:pic>
      <p:pic>
        <p:nvPicPr>
          <p:cNvPr id="47" name="Picture 46">
            <a:extLst>
              <a:ext uri="{FF2B5EF4-FFF2-40B4-BE49-F238E27FC236}">
                <a16:creationId xmlns:a16="http://schemas.microsoft.com/office/drawing/2014/main" id="{DB140509-88CC-6149-8862-85BA607B8D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17530" y="11059467"/>
            <a:ext cx="1349489" cy="1349489"/>
          </a:xfrm>
          <a:prstGeom prst="rect">
            <a:avLst/>
          </a:prstGeom>
        </p:spPr>
      </p:pic>
      <p:pic>
        <p:nvPicPr>
          <p:cNvPr id="50" name="Picture 49" descr="A blurry picture&#10;&#10;Description automatically generated">
            <a:extLst>
              <a:ext uri="{FF2B5EF4-FFF2-40B4-BE49-F238E27FC236}">
                <a16:creationId xmlns:a16="http://schemas.microsoft.com/office/drawing/2014/main" id="{E03A7BB5-733A-BA47-833E-14CB7A92419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12424" y="11059467"/>
            <a:ext cx="1349489" cy="1349489"/>
          </a:xfrm>
          <a:prstGeom prst="rect">
            <a:avLst/>
          </a:prstGeom>
        </p:spPr>
      </p:pic>
      <p:pic>
        <p:nvPicPr>
          <p:cNvPr id="66" name="Picture 65">
            <a:extLst>
              <a:ext uri="{FF2B5EF4-FFF2-40B4-BE49-F238E27FC236}">
                <a16:creationId xmlns:a16="http://schemas.microsoft.com/office/drawing/2014/main" id="{0C618EF2-B302-7645-9679-47DF083EA9A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807318" y="11059467"/>
            <a:ext cx="1349489" cy="1349489"/>
          </a:xfrm>
          <a:prstGeom prst="rect">
            <a:avLst/>
          </a:prstGeom>
        </p:spPr>
      </p:pic>
      <p:pic>
        <p:nvPicPr>
          <p:cNvPr id="95" name="Picture 94">
            <a:extLst>
              <a:ext uri="{FF2B5EF4-FFF2-40B4-BE49-F238E27FC236}">
                <a16:creationId xmlns:a16="http://schemas.microsoft.com/office/drawing/2014/main" id="{5DB9F258-291B-A041-8A6D-BD88BF29F88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806000" y="5555919"/>
            <a:ext cx="1349488" cy="1349488"/>
          </a:xfrm>
          <a:prstGeom prst="rect">
            <a:avLst/>
          </a:prstGeom>
        </p:spPr>
      </p:pic>
      <p:pic>
        <p:nvPicPr>
          <p:cNvPr id="71" name="Picture 70">
            <a:extLst>
              <a:ext uri="{FF2B5EF4-FFF2-40B4-BE49-F238E27FC236}">
                <a16:creationId xmlns:a16="http://schemas.microsoft.com/office/drawing/2014/main" id="{D74AEF30-AC89-2741-834F-BCB2661D4D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796313" y="10954035"/>
            <a:ext cx="1349489" cy="1349489"/>
          </a:xfrm>
          <a:prstGeom prst="rect">
            <a:avLst/>
          </a:prstGeom>
        </p:spPr>
      </p:pic>
      <p:pic>
        <p:nvPicPr>
          <p:cNvPr id="97" name="Picture 96">
            <a:extLst>
              <a:ext uri="{FF2B5EF4-FFF2-40B4-BE49-F238E27FC236}">
                <a16:creationId xmlns:a16="http://schemas.microsoft.com/office/drawing/2014/main" id="{9BE66587-A3CB-E546-8FD5-1FF49BFC6F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805952" y="5536107"/>
            <a:ext cx="1349488" cy="1349488"/>
          </a:xfrm>
          <a:prstGeom prst="rect">
            <a:avLst/>
          </a:prstGeom>
        </p:spPr>
      </p:pic>
      <p:pic>
        <p:nvPicPr>
          <p:cNvPr id="73" name="Picture 72">
            <a:extLst>
              <a:ext uri="{FF2B5EF4-FFF2-40B4-BE49-F238E27FC236}">
                <a16:creationId xmlns:a16="http://schemas.microsoft.com/office/drawing/2014/main" id="{2CD24910-6D29-2848-9C50-43F6447216A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822118" y="10970695"/>
            <a:ext cx="1349489" cy="1349489"/>
          </a:xfrm>
          <a:prstGeom prst="rect">
            <a:avLst/>
          </a:prstGeom>
        </p:spPr>
      </p:pic>
      <p:pic>
        <p:nvPicPr>
          <p:cNvPr id="101" name="Picture 100">
            <a:extLst>
              <a:ext uri="{FF2B5EF4-FFF2-40B4-BE49-F238E27FC236}">
                <a16:creationId xmlns:a16="http://schemas.microsoft.com/office/drawing/2014/main" id="{87E79681-3328-344F-B760-59905439DE7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96314" y="5536107"/>
            <a:ext cx="1349488" cy="1349488"/>
          </a:xfrm>
          <a:prstGeom prst="rect">
            <a:avLst/>
          </a:prstGeom>
        </p:spPr>
      </p:pic>
      <p:pic>
        <p:nvPicPr>
          <p:cNvPr id="77" name="Picture 76">
            <a:extLst>
              <a:ext uri="{FF2B5EF4-FFF2-40B4-BE49-F238E27FC236}">
                <a16:creationId xmlns:a16="http://schemas.microsoft.com/office/drawing/2014/main" id="{3C7A5F86-8977-E742-A870-FE22641BF62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812424" y="12705042"/>
            <a:ext cx="1349489" cy="1349489"/>
          </a:xfrm>
          <a:prstGeom prst="rect">
            <a:avLst/>
          </a:prstGeom>
        </p:spPr>
      </p:pic>
      <p:pic>
        <p:nvPicPr>
          <p:cNvPr id="103" name="Picture 102">
            <a:extLst>
              <a:ext uri="{FF2B5EF4-FFF2-40B4-BE49-F238E27FC236}">
                <a16:creationId xmlns:a16="http://schemas.microsoft.com/office/drawing/2014/main" id="{3CA7B78A-D590-2947-9D96-38C91644D46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850427" y="3842617"/>
            <a:ext cx="1349488" cy="1349488"/>
          </a:xfrm>
          <a:prstGeom prst="rect">
            <a:avLst/>
          </a:prstGeom>
        </p:spPr>
      </p:pic>
      <p:pic>
        <p:nvPicPr>
          <p:cNvPr id="81" name="Picture 80">
            <a:extLst>
              <a:ext uri="{FF2B5EF4-FFF2-40B4-BE49-F238E27FC236}">
                <a16:creationId xmlns:a16="http://schemas.microsoft.com/office/drawing/2014/main" id="{5802A18D-FC75-0045-B5F3-7228E2B4717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802342" y="12705042"/>
            <a:ext cx="1349489" cy="1349489"/>
          </a:xfrm>
          <a:prstGeom prst="rect">
            <a:avLst/>
          </a:prstGeom>
        </p:spPr>
      </p:pic>
      <p:pic>
        <p:nvPicPr>
          <p:cNvPr id="83" name="Picture 82">
            <a:extLst>
              <a:ext uri="{FF2B5EF4-FFF2-40B4-BE49-F238E27FC236}">
                <a16:creationId xmlns:a16="http://schemas.microsoft.com/office/drawing/2014/main" id="{78264FB8-BA3A-E64A-9D11-0A606DD2629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797236" y="12705042"/>
            <a:ext cx="1349489" cy="1349489"/>
          </a:xfrm>
          <a:prstGeom prst="rect">
            <a:avLst/>
          </a:prstGeom>
        </p:spPr>
      </p:pic>
      <p:pic>
        <p:nvPicPr>
          <p:cNvPr id="105" name="Picture 104">
            <a:extLst>
              <a:ext uri="{FF2B5EF4-FFF2-40B4-BE49-F238E27FC236}">
                <a16:creationId xmlns:a16="http://schemas.microsoft.com/office/drawing/2014/main" id="{E758F311-C9EA-774F-BDD5-91FE89F3AF8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820617" y="3801666"/>
            <a:ext cx="1349488" cy="1349488"/>
          </a:xfrm>
          <a:prstGeom prst="rect">
            <a:avLst/>
          </a:prstGeom>
        </p:spPr>
      </p:pic>
      <p:pic>
        <p:nvPicPr>
          <p:cNvPr id="85" name="Picture 84">
            <a:extLst>
              <a:ext uri="{FF2B5EF4-FFF2-40B4-BE49-F238E27FC236}">
                <a16:creationId xmlns:a16="http://schemas.microsoft.com/office/drawing/2014/main" id="{63E625EF-2438-004F-B013-53E21AB2053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792130" y="12705042"/>
            <a:ext cx="1349489" cy="1349489"/>
          </a:xfrm>
          <a:prstGeom prst="rect">
            <a:avLst/>
          </a:prstGeom>
        </p:spPr>
      </p:pic>
      <p:pic>
        <p:nvPicPr>
          <p:cNvPr id="109" name="Picture 108">
            <a:extLst>
              <a:ext uri="{FF2B5EF4-FFF2-40B4-BE49-F238E27FC236}">
                <a16:creationId xmlns:a16="http://schemas.microsoft.com/office/drawing/2014/main" id="{2EDA8746-BAA2-594D-8E82-E92CC49193A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816090" y="3842617"/>
            <a:ext cx="1349488" cy="1349488"/>
          </a:xfrm>
          <a:prstGeom prst="rect">
            <a:avLst/>
          </a:prstGeom>
        </p:spPr>
      </p:pic>
      <p:pic>
        <p:nvPicPr>
          <p:cNvPr id="89" name="Picture 88" descr="A picture containing comb, water&#10;&#10;Description automatically generated">
            <a:extLst>
              <a:ext uri="{FF2B5EF4-FFF2-40B4-BE49-F238E27FC236}">
                <a16:creationId xmlns:a16="http://schemas.microsoft.com/office/drawing/2014/main" id="{FFACF3B4-065E-3343-98C7-3D2FBE3F916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781918" y="12705042"/>
            <a:ext cx="1349489" cy="1349489"/>
          </a:xfrm>
          <a:prstGeom prst="rect">
            <a:avLst/>
          </a:prstGeom>
        </p:spPr>
      </p:pic>
      <p:pic>
        <p:nvPicPr>
          <p:cNvPr id="111" name="Picture 110">
            <a:extLst>
              <a:ext uri="{FF2B5EF4-FFF2-40B4-BE49-F238E27FC236}">
                <a16:creationId xmlns:a16="http://schemas.microsoft.com/office/drawing/2014/main" id="{E7A2DCA8-F514-B74C-AA67-3769BE44308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796314" y="3862429"/>
            <a:ext cx="1349488" cy="1349488"/>
          </a:xfrm>
          <a:prstGeom prst="rect">
            <a:avLst/>
          </a:prstGeom>
        </p:spPr>
      </p:pic>
      <p:pic>
        <p:nvPicPr>
          <p:cNvPr id="115" name="Picture 114">
            <a:extLst>
              <a:ext uri="{FF2B5EF4-FFF2-40B4-BE49-F238E27FC236}">
                <a16:creationId xmlns:a16="http://schemas.microsoft.com/office/drawing/2014/main" id="{3F3BF2AF-2689-474C-A525-183621A14BC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850427" y="5536107"/>
            <a:ext cx="1349488" cy="1349488"/>
          </a:xfrm>
          <a:prstGeom prst="rect">
            <a:avLst/>
          </a:prstGeom>
        </p:spPr>
      </p:pic>
      <p:pic>
        <p:nvPicPr>
          <p:cNvPr id="117" name="Picture 116">
            <a:extLst>
              <a:ext uri="{FF2B5EF4-FFF2-40B4-BE49-F238E27FC236}">
                <a16:creationId xmlns:a16="http://schemas.microsoft.com/office/drawing/2014/main" id="{C38D6518-8179-864A-93BA-4EB574C44BD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3820617" y="5555919"/>
            <a:ext cx="1349488" cy="1349488"/>
          </a:xfrm>
          <a:prstGeom prst="rect">
            <a:avLst/>
          </a:prstGeom>
        </p:spPr>
      </p:pic>
      <p:pic>
        <p:nvPicPr>
          <p:cNvPr id="119" name="Picture 118">
            <a:extLst>
              <a:ext uri="{FF2B5EF4-FFF2-40B4-BE49-F238E27FC236}">
                <a16:creationId xmlns:a16="http://schemas.microsoft.com/office/drawing/2014/main" id="{87D3EDBE-DEF6-D145-AAEF-E00630344635}"/>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5784456" y="3858174"/>
            <a:ext cx="1349488" cy="1349488"/>
          </a:xfrm>
          <a:prstGeom prst="rect">
            <a:avLst/>
          </a:prstGeom>
        </p:spPr>
      </p:pic>
      <p:pic>
        <p:nvPicPr>
          <p:cNvPr id="121" name="Picture 120" descr="A picture containing large, plane, airplane, white&#10;&#10;Description automatically generated">
            <a:extLst>
              <a:ext uri="{FF2B5EF4-FFF2-40B4-BE49-F238E27FC236}">
                <a16:creationId xmlns:a16="http://schemas.microsoft.com/office/drawing/2014/main" id="{85391E0A-AB3F-0841-8AFC-E8AA34D0691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872959" y="7615135"/>
            <a:ext cx="1349487" cy="1349487"/>
          </a:xfrm>
          <a:prstGeom prst="rect">
            <a:avLst/>
          </a:prstGeom>
        </p:spPr>
      </p:pic>
      <p:pic>
        <p:nvPicPr>
          <p:cNvPr id="123" name="Picture 122" descr="A picture containing light, rack, large, table&#10;&#10;Description automatically generated">
            <a:extLst>
              <a:ext uri="{FF2B5EF4-FFF2-40B4-BE49-F238E27FC236}">
                <a16:creationId xmlns:a16="http://schemas.microsoft.com/office/drawing/2014/main" id="{74212201-517D-7F45-A9D9-4A4E01341E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9726444" y="9179782"/>
            <a:ext cx="1349487" cy="1349487"/>
          </a:xfrm>
          <a:prstGeom prst="rect">
            <a:avLst/>
          </a:prstGeom>
        </p:spPr>
      </p:pic>
      <p:pic>
        <p:nvPicPr>
          <p:cNvPr id="125" name="Picture 124" descr="A picture containing blue, woman, holding, white&#10;&#10;Description automatically generated">
            <a:extLst>
              <a:ext uri="{FF2B5EF4-FFF2-40B4-BE49-F238E27FC236}">
                <a16:creationId xmlns:a16="http://schemas.microsoft.com/office/drawing/2014/main" id="{E62FC7E3-332C-B542-B4DA-969AF13DA61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752482" y="9217826"/>
            <a:ext cx="1349487" cy="1349487"/>
          </a:xfrm>
          <a:prstGeom prst="rect">
            <a:avLst/>
          </a:prstGeom>
        </p:spPr>
      </p:pic>
      <p:pic>
        <p:nvPicPr>
          <p:cNvPr id="127" name="Picture 126" descr="A picture containing shower, white, large, light&#10;&#10;Description automatically generated">
            <a:extLst>
              <a:ext uri="{FF2B5EF4-FFF2-40B4-BE49-F238E27FC236}">
                <a16:creationId xmlns:a16="http://schemas.microsoft.com/office/drawing/2014/main" id="{BBDAC259-0427-8546-B70A-1FC9DCFEDBD7}"/>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5778520" y="9179782"/>
            <a:ext cx="1349487" cy="1349487"/>
          </a:xfrm>
          <a:prstGeom prst="rect">
            <a:avLst/>
          </a:prstGeom>
        </p:spPr>
      </p:pic>
      <p:pic>
        <p:nvPicPr>
          <p:cNvPr id="129" name="Picture 128" descr="A picture containing light&#10;&#10;Description automatically generated">
            <a:extLst>
              <a:ext uri="{FF2B5EF4-FFF2-40B4-BE49-F238E27FC236}">
                <a16:creationId xmlns:a16="http://schemas.microsoft.com/office/drawing/2014/main" id="{06F24B45-BCF3-864D-B14F-77B2831D6E4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3804558" y="9179782"/>
            <a:ext cx="1349487" cy="1349487"/>
          </a:xfrm>
          <a:prstGeom prst="rect">
            <a:avLst/>
          </a:prstGeom>
        </p:spPr>
      </p:pic>
      <p:pic>
        <p:nvPicPr>
          <p:cNvPr id="131" name="Picture 130">
            <a:extLst>
              <a:ext uri="{FF2B5EF4-FFF2-40B4-BE49-F238E27FC236}">
                <a16:creationId xmlns:a16="http://schemas.microsoft.com/office/drawing/2014/main" id="{CABB15F5-F42E-0D48-B036-2B1D90F40E0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1832252" y="9280812"/>
            <a:ext cx="1349487" cy="1349487"/>
          </a:xfrm>
          <a:prstGeom prst="rect">
            <a:avLst/>
          </a:prstGeom>
        </p:spPr>
      </p:pic>
      <p:pic>
        <p:nvPicPr>
          <p:cNvPr id="133" name="Picture 132" descr="A close up of a persons face&#10;&#10;Description automatically generated">
            <a:extLst>
              <a:ext uri="{FF2B5EF4-FFF2-40B4-BE49-F238E27FC236}">
                <a16:creationId xmlns:a16="http://schemas.microsoft.com/office/drawing/2014/main" id="{6A106B85-ED78-9D43-85C6-AA7062FB27B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9767151" y="7514105"/>
            <a:ext cx="1349487" cy="1349487"/>
          </a:xfrm>
          <a:prstGeom prst="rect">
            <a:avLst/>
          </a:prstGeom>
        </p:spPr>
      </p:pic>
      <p:pic>
        <p:nvPicPr>
          <p:cNvPr id="135" name="Picture 134">
            <a:extLst>
              <a:ext uri="{FF2B5EF4-FFF2-40B4-BE49-F238E27FC236}">
                <a16:creationId xmlns:a16="http://schemas.microsoft.com/office/drawing/2014/main" id="{0BFBF1C2-3B93-054A-BCCE-8A6BF302F886}"/>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7793189" y="7552149"/>
            <a:ext cx="1349487" cy="1349487"/>
          </a:xfrm>
          <a:prstGeom prst="rect">
            <a:avLst/>
          </a:prstGeom>
        </p:spPr>
      </p:pic>
      <p:pic>
        <p:nvPicPr>
          <p:cNvPr id="137" name="Picture 136" descr="A picture containing blurry, white&#10;&#10;Description automatically generated">
            <a:extLst>
              <a:ext uri="{FF2B5EF4-FFF2-40B4-BE49-F238E27FC236}">
                <a16:creationId xmlns:a16="http://schemas.microsoft.com/office/drawing/2014/main" id="{FBA41BE5-BB85-8147-9699-6D552C9B861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5819227" y="7514105"/>
            <a:ext cx="1349487" cy="1349487"/>
          </a:xfrm>
          <a:prstGeom prst="rect">
            <a:avLst/>
          </a:prstGeom>
        </p:spPr>
      </p:pic>
      <p:pic>
        <p:nvPicPr>
          <p:cNvPr id="139" name="Picture 138">
            <a:extLst>
              <a:ext uri="{FF2B5EF4-FFF2-40B4-BE49-F238E27FC236}">
                <a16:creationId xmlns:a16="http://schemas.microsoft.com/office/drawing/2014/main" id="{5535E254-8495-EE42-85C9-D677F2ED7565}"/>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3845265" y="7514105"/>
            <a:ext cx="1349487" cy="1349487"/>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3502</TotalTime>
  <Words>1222</Words>
  <Application>Microsoft Macintosh PowerPoint</Application>
  <PresentationFormat>Custom</PresentationFormat>
  <Paragraphs>142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Jonathan Cai</cp:lastModifiedBy>
  <cp:revision>260</cp:revision>
  <cp:lastPrinted>2013-02-12T02:21:55Z</cp:lastPrinted>
  <dcterms:created xsi:type="dcterms:W3CDTF">2013-02-10T21:14:48Z</dcterms:created>
  <dcterms:modified xsi:type="dcterms:W3CDTF">2019-12-12T05:01:34Z</dcterms:modified>
</cp:coreProperties>
</file>